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Roboto-bold.fntdata"/><Relationship Id="rId10" Type="http://schemas.openxmlformats.org/officeDocument/2006/relationships/slide" Target="slides/slide4.xml"/><Relationship Id="rId21" Type="http://schemas.openxmlformats.org/officeDocument/2006/relationships/font" Target="fonts/Roboto-regular.fntdata"/><Relationship Id="rId13" Type="http://schemas.openxmlformats.org/officeDocument/2006/relationships/slide" Target="slides/slide7.xml"/><Relationship Id="rId24" Type="http://schemas.openxmlformats.org/officeDocument/2006/relationships/font" Target="fonts/Roboto-boldItalic.fntdata"/><Relationship Id="rId12" Type="http://schemas.openxmlformats.org/officeDocument/2006/relationships/slide" Target="slides/slide6.xml"/><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5ef3e5d1b_0_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5ef3e5d1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63779914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63779914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3dc5f3448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3dc5f344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3dc5f3448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3dc5f3448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3dc5f3448_1_5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3dc5f3448_1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637799148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637799148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3dc5f344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3dc5f344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3dc5f3448_1_4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3dc5f3448_1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63779914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63779914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3dc5f3448_1_5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3dc5f3448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637799148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637799148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we want to test </a:t>
            </a:r>
            <a:r>
              <a:rPr lang="en"/>
              <a:t>whether</a:t>
            </a:r>
            <a:r>
              <a:rPr lang="en"/>
              <a:t> player from certain positions is more likely to be </a:t>
            </a:r>
            <a:r>
              <a:rPr lang="en"/>
              <a:t>selected</a:t>
            </a:r>
            <a:r>
              <a:rPr lang="en"/>
              <a:t> in to the top 75 player list or not?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637799148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637799148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63779914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63779914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grpSp>
        <p:nvGrpSpPr>
          <p:cNvPr id="55" name="Google Shape;55;p14"/>
          <p:cNvGrpSpPr/>
          <p:nvPr/>
        </p:nvGrpSpPr>
        <p:grpSpPr>
          <a:xfrm>
            <a:off x="6098378" y="5"/>
            <a:ext cx="3045625" cy="2030570"/>
            <a:chOff x="6098378" y="5"/>
            <a:chExt cx="3045625" cy="2030570"/>
          </a:xfrm>
        </p:grpSpPr>
        <p:sp>
          <p:nvSpPr>
            <p:cNvPr id="56" name="Google Shape;56;p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 name="Google Shape;62;p1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4" name="Shape 64"/>
        <p:cNvGrpSpPr/>
        <p:nvPr/>
      </p:nvGrpSpPr>
      <p:grpSpPr>
        <a:xfrm>
          <a:off x="0" y="0"/>
          <a:ext cx="0" cy="0"/>
          <a:chOff x="0" y="0"/>
          <a:chExt cx="0" cy="0"/>
        </a:xfrm>
      </p:grpSpPr>
      <p:grpSp>
        <p:nvGrpSpPr>
          <p:cNvPr id="65" name="Google Shape;65;p15"/>
          <p:cNvGrpSpPr/>
          <p:nvPr/>
        </p:nvGrpSpPr>
        <p:grpSpPr>
          <a:xfrm>
            <a:off x="6098378" y="5"/>
            <a:ext cx="3045625" cy="2030570"/>
            <a:chOff x="6098378" y="5"/>
            <a:chExt cx="3045625" cy="2030570"/>
          </a:xfrm>
        </p:grpSpPr>
        <p:sp>
          <p:nvSpPr>
            <p:cNvPr id="66" name="Google Shape;66;p1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2" name="Google Shape;72;p1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grpSp>
        <p:nvGrpSpPr>
          <p:cNvPr id="74" name="Google Shape;74;p16"/>
          <p:cNvGrpSpPr/>
          <p:nvPr/>
        </p:nvGrpSpPr>
        <p:grpSpPr>
          <a:xfrm>
            <a:off x="0" y="3903669"/>
            <a:ext cx="9144000" cy="1239925"/>
            <a:chOff x="0" y="3903669"/>
            <a:chExt cx="9144000" cy="1239925"/>
          </a:xfrm>
        </p:grpSpPr>
        <p:sp>
          <p:nvSpPr>
            <p:cNvPr id="75" name="Google Shape;75;p16"/>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1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 name="Shape 83"/>
        <p:cNvGrpSpPr/>
        <p:nvPr/>
      </p:nvGrpSpPr>
      <p:grpSpPr>
        <a:xfrm>
          <a:off x="0" y="0"/>
          <a:ext cx="0" cy="0"/>
          <a:chOff x="0" y="0"/>
          <a:chExt cx="0" cy="0"/>
        </a:xfrm>
      </p:grpSpPr>
      <p:sp>
        <p:nvSpPr>
          <p:cNvPr id="84" name="Google Shape;84;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7"/>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7"/>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1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9"/>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Google Shape;94;p1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95" name="Shape 95"/>
        <p:cNvGrpSpPr/>
        <p:nvPr/>
      </p:nvGrpSpPr>
      <p:grpSpPr>
        <a:xfrm>
          <a:off x="0" y="0"/>
          <a:ext cx="0" cy="0"/>
          <a:chOff x="0" y="0"/>
          <a:chExt cx="0" cy="0"/>
        </a:xfrm>
      </p:grpSpPr>
      <p:grpSp>
        <p:nvGrpSpPr>
          <p:cNvPr id="96" name="Google Shape;96;p20"/>
          <p:cNvGrpSpPr/>
          <p:nvPr/>
        </p:nvGrpSpPr>
        <p:grpSpPr>
          <a:xfrm>
            <a:off x="6098378" y="5"/>
            <a:ext cx="3045625" cy="2030570"/>
            <a:chOff x="6098378" y="5"/>
            <a:chExt cx="3045625" cy="2030570"/>
          </a:xfrm>
        </p:grpSpPr>
        <p:sp>
          <p:nvSpPr>
            <p:cNvPr id="97" name="Google Shape;97;p20"/>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0"/>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20"/>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3" name="Google Shape;103;p2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 name="Shape 104"/>
        <p:cNvGrpSpPr/>
        <p:nvPr/>
      </p:nvGrpSpPr>
      <p:grpSpPr>
        <a:xfrm>
          <a:off x="0" y="0"/>
          <a:ext cx="0" cy="0"/>
          <a:chOff x="0" y="0"/>
          <a:chExt cx="0" cy="0"/>
        </a:xfrm>
      </p:grpSpPr>
      <p:sp>
        <p:nvSpPr>
          <p:cNvPr id="105" name="Google Shape;105;p21"/>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7" name="Google Shape;107;p21"/>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8" name="Google Shape;108;p21"/>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 name="Google Shape;10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0" name="Google Shape;110;p2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 name="Shape 111"/>
        <p:cNvGrpSpPr/>
        <p:nvPr/>
      </p:nvGrpSpPr>
      <p:grpSpPr>
        <a:xfrm>
          <a:off x="0" y="0"/>
          <a:ext cx="0" cy="0"/>
          <a:chOff x="0" y="0"/>
          <a:chExt cx="0" cy="0"/>
        </a:xfrm>
      </p:grpSpPr>
      <p:sp>
        <p:nvSpPr>
          <p:cNvPr id="112" name="Google Shape;112;p22"/>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3" name="Google Shape;113;p2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4" name="Shape 114"/>
        <p:cNvGrpSpPr/>
        <p:nvPr/>
      </p:nvGrpSpPr>
      <p:grpSpPr>
        <a:xfrm>
          <a:off x="0" y="0"/>
          <a:ext cx="0" cy="0"/>
          <a:chOff x="0" y="0"/>
          <a:chExt cx="0" cy="0"/>
        </a:xfrm>
      </p:grpSpPr>
      <p:grpSp>
        <p:nvGrpSpPr>
          <p:cNvPr id="115" name="Google Shape;115;p23"/>
          <p:cNvGrpSpPr/>
          <p:nvPr/>
        </p:nvGrpSpPr>
        <p:grpSpPr>
          <a:xfrm>
            <a:off x="6098378" y="5"/>
            <a:ext cx="3045625" cy="2030570"/>
            <a:chOff x="6098378" y="5"/>
            <a:chExt cx="3045625" cy="2030570"/>
          </a:xfrm>
        </p:grpSpPr>
        <p:sp>
          <p:nvSpPr>
            <p:cNvPr id="116" name="Google Shape;116;p2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23"/>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22" name="Google Shape;122;p23"/>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23" name="Google Shape;123;p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 name="Google Shape;52;p1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5.jpg"/><Relationship Id="rId6" Type="http://schemas.openxmlformats.org/officeDocument/2006/relationships/image" Target="../media/image4.png"/><Relationship Id="rId7" Type="http://schemas.openxmlformats.org/officeDocument/2006/relationships/image" Target="../media/image10.jpg"/><Relationship Id="rId8"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ctrTitle"/>
          </p:nvPr>
        </p:nvSpPr>
        <p:spPr>
          <a:xfrm>
            <a:off x="294700" y="153897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2900"/>
              <a:t>“Snubbed or Not Snubbed”</a:t>
            </a:r>
            <a:r>
              <a:rPr b="1" lang="en" sz="2900"/>
              <a:t> : Statistical Analysis  of NBA’s 75th Anniversary List</a:t>
            </a:r>
            <a:endParaRPr b="1" sz="2900"/>
          </a:p>
        </p:txBody>
      </p:sp>
      <p:sp>
        <p:nvSpPr>
          <p:cNvPr id="131" name="Google Shape;131;p25"/>
          <p:cNvSpPr txBox="1"/>
          <p:nvPr>
            <p:ph idx="1" type="subTitle"/>
          </p:nvPr>
        </p:nvSpPr>
        <p:spPr>
          <a:xfrm>
            <a:off x="259675" y="3348200"/>
            <a:ext cx="83790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Group Members: </a:t>
            </a:r>
            <a:r>
              <a:rPr lang="en" sz="1700"/>
              <a:t>Neil Pareddy, Shivam Zala, </a:t>
            </a:r>
            <a:r>
              <a:rPr lang="en" sz="1700"/>
              <a:t>Yu Kang, Zaire Wade and Zhonghao Xue </a:t>
            </a:r>
            <a:endParaRPr sz="1700"/>
          </a:p>
        </p:txBody>
      </p:sp>
      <p:sp>
        <p:nvSpPr>
          <p:cNvPr id="132" name="Google Shape;132;p25"/>
          <p:cNvSpPr txBox="1"/>
          <p:nvPr>
            <p:ph idx="1" type="subTitle"/>
          </p:nvPr>
        </p:nvSpPr>
        <p:spPr>
          <a:xfrm>
            <a:off x="259663" y="296780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Final Project</a:t>
            </a:r>
            <a:endParaRPr sz="2000"/>
          </a:p>
        </p:txBody>
      </p:sp>
      <p:sp>
        <p:nvSpPr>
          <p:cNvPr id="133" name="Google Shape;133;p25"/>
          <p:cNvSpPr txBox="1"/>
          <p:nvPr>
            <p:ph idx="1" type="subTitle"/>
          </p:nvPr>
        </p:nvSpPr>
        <p:spPr>
          <a:xfrm>
            <a:off x="294688" y="43890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ANLY-511-01</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Permutation Test</a:t>
            </a:r>
            <a:endParaRPr/>
          </a:p>
        </p:txBody>
      </p:sp>
      <p:sp>
        <p:nvSpPr>
          <p:cNvPr id="196" name="Google Shape;196;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Null hypothesis: the Status of players are evenly distributed along features.</a:t>
            </a:r>
            <a:endParaRPr/>
          </a:p>
          <a:p>
            <a:pPr indent="-342900" lvl="0" marL="457200" rtl="0" algn="l">
              <a:spcBef>
                <a:spcPts val="0"/>
              </a:spcBef>
              <a:spcAft>
                <a:spcPts val="0"/>
              </a:spcAft>
              <a:buSzPts val="1800"/>
              <a:buChar char="●"/>
            </a:pPr>
            <a:r>
              <a:rPr lang="en"/>
              <a:t>Alternative: Either listed or snubbed players are better along the feature.</a:t>
            </a:r>
            <a:endParaRPr/>
          </a:p>
          <a:p>
            <a:pPr indent="-342900" lvl="0" marL="457200" rtl="0" algn="l">
              <a:spcBef>
                <a:spcPts val="0"/>
              </a:spcBef>
              <a:spcAft>
                <a:spcPts val="0"/>
              </a:spcAft>
              <a:buSzPts val="1800"/>
              <a:buChar char="●"/>
            </a:pPr>
            <a:r>
              <a:rPr lang="en"/>
              <a:t>For either all positions or position-wise permutation test, we </a:t>
            </a:r>
            <a:r>
              <a:rPr lang="en"/>
              <a:t>found that listed players are most adept on teamwork stats, while snubbed players focus mainly on the field goal rate.</a:t>
            </a:r>
            <a:endParaRPr/>
          </a:p>
        </p:txBody>
      </p:sp>
      <p:sp>
        <p:nvSpPr>
          <p:cNvPr id="197" name="Google Shape;197;p34"/>
          <p:cNvSpPr/>
          <p:nvPr/>
        </p:nvSpPr>
        <p:spPr>
          <a:xfrm>
            <a:off x="5632500" y="3849725"/>
            <a:ext cx="3511500" cy="1033500"/>
          </a:xfrm>
          <a:prstGeom prst="rect">
            <a:avLst/>
          </a:prstGeom>
          <a:solidFill>
            <a:schemeClr val="lt1"/>
          </a:solidFill>
          <a:ln cap="flat" cmpd="sng" w="9525">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4"/>
          <p:cNvPicPr preferRelativeResize="0"/>
          <p:nvPr/>
        </p:nvPicPr>
        <p:blipFill>
          <a:blip r:embed="rId3">
            <a:alphaModFix/>
          </a:blip>
          <a:stretch>
            <a:fillRect/>
          </a:stretch>
        </p:blipFill>
        <p:spPr>
          <a:xfrm>
            <a:off x="924975" y="3156675"/>
            <a:ext cx="2684875" cy="1657575"/>
          </a:xfrm>
          <a:prstGeom prst="rect">
            <a:avLst/>
          </a:prstGeom>
          <a:noFill/>
          <a:ln>
            <a:noFill/>
          </a:ln>
        </p:spPr>
      </p:pic>
      <p:pic>
        <p:nvPicPr>
          <p:cNvPr id="199" name="Google Shape;199;p34"/>
          <p:cNvPicPr preferRelativeResize="0"/>
          <p:nvPr/>
        </p:nvPicPr>
        <p:blipFill>
          <a:blip r:embed="rId4">
            <a:alphaModFix/>
          </a:blip>
          <a:stretch>
            <a:fillRect/>
          </a:stretch>
        </p:blipFill>
        <p:spPr>
          <a:xfrm>
            <a:off x="3756025" y="2943526"/>
            <a:ext cx="4876176" cy="1928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5"/>
          <p:cNvPicPr preferRelativeResize="0"/>
          <p:nvPr/>
        </p:nvPicPr>
        <p:blipFill>
          <a:blip r:embed="rId3">
            <a:alphaModFix/>
          </a:blip>
          <a:stretch>
            <a:fillRect/>
          </a:stretch>
        </p:blipFill>
        <p:spPr>
          <a:xfrm>
            <a:off x="4977525" y="4331725"/>
            <a:ext cx="625850" cy="285750"/>
          </a:xfrm>
          <a:prstGeom prst="rect">
            <a:avLst/>
          </a:prstGeom>
          <a:noFill/>
          <a:ln>
            <a:noFill/>
          </a:ln>
        </p:spPr>
      </p:pic>
      <p:sp>
        <p:nvSpPr>
          <p:cNvPr id="205" name="Google Shape;205;p35"/>
          <p:cNvSpPr txBox="1"/>
          <p:nvPr>
            <p:ph type="title"/>
          </p:nvPr>
        </p:nvSpPr>
        <p:spPr>
          <a:xfrm>
            <a:off x="-104475" y="141500"/>
            <a:ext cx="4912200" cy="47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3. T-test</a:t>
            </a:r>
            <a:r>
              <a:rPr lang="en" sz="3000"/>
              <a:t> </a:t>
            </a:r>
            <a:endParaRPr sz="3000"/>
          </a:p>
        </p:txBody>
      </p:sp>
      <p:sp>
        <p:nvSpPr>
          <p:cNvPr id="206" name="Google Shape;206;p35"/>
          <p:cNvSpPr txBox="1"/>
          <p:nvPr>
            <p:ph idx="2" type="body"/>
          </p:nvPr>
        </p:nvSpPr>
        <p:spPr>
          <a:xfrm>
            <a:off x="4642650" y="794725"/>
            <a:ext cx="4417800" cy="320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CFCFC"/>
                </a:solidFill>
              </a:rPr>
              <a:t>We also applied the two sample T-test to our dataset: </a:t>
            </a:r>
            <a:r>
              <a:rPr lang="en" sz="1200">
                <a:solidFill>
                  <a:srgbClr val="FCFCFC"/>
                </a:solidFill>
              </a:rPr>
              <a:t> </a:t>
            </a:r>
            <a:endParaRPr sz="1200">
              <a:solidFill>
                <a:srgbClr val="FCFCFC"/>
              </a:solidFill>
            </a:endParaRPr>
          </a:p>
          <a:p>
            <a:pPr indent="-342900" lvl="0" marL="457200" rtl="0" algn="l">
              <a:spcBef>
                <a:spcPts val="0"/>
              </a:spcBef>
              <a:spcAft>
                <a:spcPts val="0"/>
              </a:spcAft>
              <a:buClr>
                <a:srgbClr val="FCFCFC"/>
              </a:buClr>
              <a:buSzPts val="1800"/>
              <a:buChar char="●"/>
            </a:pPr>
            <a:r>
              <a:rPr lang="en" sz="1200">
                <a:solidFill>
                  <a:srgbClr val="FCFCFC"/>
                </a:solidFill>
              </a:rPr>
              <a:t>Two sample T-test compares the mean of 2 groups, with null hypothesis in shape of Student t-distribution.</a:t>
            </a:r>
            <a:endParaRPr sz="1200">
              <a:solidFill>
                <a:srgbClr val="FCFCFC"/>
              </a:solidFill>
            </a:endParaRPr>
          </a:p>
          <a:p>
            <a:pPr indent="0" lvl="0" marL="457200" rtl="0" algn="l">
              <a:spcBef>
                <a:spcPts val="0"/>
              </a:spcBef>
              <a:spcAft>
                <a:spcPts val="0"/>
              </a:spcAft>
              <a:buNone/>
            </a:pPr>
            <a:r>
              <a:t/>
            </a:r>
            <a:endParaRPr sz="1200">
              <a:solidFill>
                <a:srgbClr val="FCFCFC"/>
              </a:solidFill>
            </a:endParaRPr>
          </a:p>
          <a:p>
            <a:pPr indent="-342900" lvl="0" marL="457200" rtl="0" algn="l">
              <a:spcBef>
                <a:spcPts val="0"/>
              </a:spcBef>
              <a:spcAft>
                <a:spcPts val="0"/>
              </a:spcAft>
              <a:buClr>
                <a:srgbClr val="FCFCFC"/>
              </a:buClr>
              <a:buSzPts val="1800"/>
              <a:buChar char="●"/>
            </a:pPr>
            <a:r>
              <a:rPr lang="en" sz="1200">
                <a:solidFill>
                  <a:srgbClr val="FCFCFC"/>
                </a:solidFill>
              </a:rPr>
              <a:t>For every position/feature pair, we performed 2-sided test at first to determine the existence of a difference in mean; then, for these “significant” arguments we applied 1-sided test to determine the significance level.</a:t>
            </a:r>
            <a:endParaRPr sz="1200">
              <a:solidFill>
                <a:srgbClr val="FCFCFC"/>
              </a:solidFill>
            </a:endParaRPr>
          </a:p>
          <a:p>
            <a:pPr indent="0" lvl="0" marL="0" rtl="0" algn="l">
              <a:spcBef>
                <a:spcPts val="0"/>
              </a:spcBef>
              <a:spcAft>
                <a:spcPts val="0"/>
              </a:spcAft>
              <a:buNone/>
            </a:pPr>
            <a:r>
              <a:t/>
            </a:r>
            <a:endParaRPr sz="1200">
              <a:solidFill>
                <a:srgbClr val="FCFCFC"/>
              </a:solidFill>
            </a:endParaRPr>
          </a:p>
          <a:p>
            <a:pPr indent="0" lvl="0" marL="0" rtl="0" algn="l">
              <a:spcBef>
                <a:spcPts val="0"/>
              </a:spcBef>
              <a:spcAft>
                <a:spcPts val="0"/>
              </a:spcAft>
              <a:buNone/>
            </a:pPr>
            <a:r>
              <a:rPr lang="en" sz="1200">
                <a:solidFill>
                  <a:srgbClr val="FCFCFC"/>
                </a:solidFill>
              </a:rPr>
              <a:t>What’s the result? </a:t>
            </a:r>
            <a:endParaRPr sz="1200">
              <a:solidFill>
                <a:srgbClr val="FCFCFC"/>
              </a:solidFill>
            </a:endParaRPr>
          </a:p>
          <a:p>
            <a:pPr indent="0" lvl="0" marL="0" rtl="0" algn="l">
              <a:spcBef>
                <a:spcPts val="0"/>
              </a:spcBef>
              <a:spcAft>
                <a:spcPts val="0"/>
              </a:spcAft>
              <a:buNone/>
            </a:pPr>
            <a:r>
              <a:t/>
            </a:r>
            <a:endParaRPr sz="1200">
              <a:solidFill>
                <a:srgbClr val="FCFCFC"/>
              </a:solidFill>
            </a:endParaRPr>
          </a:p>
          <a:p>
            <a:pPr indent="-342900" lvl="0" marL="457200" rtl="0" algn="l">
              <a:spcBef>
                <a:spcPts val="0"/>
              </a:spcBef>
              <a:spcAft>
                <a:spcPts val="0"/>
              </a:spcAft>
              <a:buSzPts val="1800"/>
              <a:buChar char="●"/>
            </a:pPr>
            <a:r>
              <a:rPr lang="en" sz="1200">
                <a:solidFill>
                  <a:srgbClr val="FCFCFC"/>
                </a:solidFill>
              </a:rPr>
              <a:t>While listed players generally have significantly more assists, the significant advantages of snubbed players  focus on field goal rate and (less) personal fouls.</a:t>
            </a:r>
            <a:endParaRPr sz="1200">
              <a:solidFill>
                <a:srgbClr val="FCFCFC"/>
              </a:solidFil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07" name="Google Shape;207;p35"/>
          <p:cNvSpPr txBox="1"/>
          <p:nvPr/>
        </p:nvSpPr>
        <p:spPr>
          <a:xfrm>
            <a:off x="4939150" y="3874750"/>
            <a:ext cx="4090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a:solidFill>
                  <a:srgbClr val="FCFCFC"/>
                </a:solidFill>
                <a:latin typeface="Roboto"/>
                <a:ea typeface="Roboto"/>
                <a:cs typeface="Roboto"/>
                <a:sym typeface="Roboto"/>
              </a:rPr>
              <a:t>Problem</a:t>
            </a:r>
            <a:r>
              <a:rPr b="1" lang="en">
                <a:solidFill>
                  <a:srgbClr val="FCFCFC"/>
                </a:solidFill>
                <a:latin typeface="Roboto"/>
                <a:ea typeface="Roboto"/>
                <a:cs typeface="Roboto"/>
                <a:sym typeface="Roboto"/>
              </a:rPr>
              <a:t>: How do we interpret the results from the 3 statistical methods? Is there any general pattern we could conclude from them?</a:t>
            </a:r>
            <a:endParaRPr b="1">
              <a:solidFill>
                <a:srgbClr val="FCFCFC"/>
              </a:solidFill>
              <a:latin typeface="Roboto"/>
              <a:ea typeface="Roboto"/>
              <a:cs typeface="Roboto"/>
              <a:sym typeface="Roboto"/>
            </a:endParaRPr>
          </a:p>
        </p:txBody>
      </p:sp>
      <p:pic>
        <p:nvPicPr>
          <p:cNvPr id="208" name="Google Shape;208;p35"/>
          <p:cNvPicPr preferRelativeResize="0"/>
          <p:nvPr/>
        </p:nvPicPr>
        <p:blipFill>
          <a:blip r:embed="rId4">
            <a:alphaModFix/>
          </a:blip>
          <a:stretch>
            <a:fillRect/>
          </a:stretch>
        </p:blipFill>
        <p:spPr>
          <a:xfrm>
            <a:off x="64200" y="524725"/>
            <a:ext cx="3300137" cy="1111800"/>
          </a:xfrm>
          <a:prstGeom prst="rect">
            <a:avLst/>
          </a:prstGeom>
          <a:noFill/>
          <a:ln>
            <a:noFill/>
          </a:ln>
          <a:effectLst>
            <a:outerShdw blurRad="57150" rotWithShape="0" algn="bl" dir="5400000" dist="19050">
              <a:srgbClr val="000000">
                <a:alpha val="50000"/>
              </a:srgbClr>
            </a:outerShdw>
          </a:effectLst>
        </p:spPr>
      </p:pic>
      <p:pic>
        <p:nvPicPr>
          <p:cNvPr id="209" name="Google Shape;209;p35"/>
          <p:cNvPicPr preferRelativeResize="0"/>
          <p:nvPr/>
        </p:nvPicPr>
        <p:blipFill>
          <a:blip r:embed="rId5">
            <a:alphaModFix/>
          </a:blip>
          <a:stretch>
            <a:fillRect/>
          </a:stretch>
        </p:blipFill>
        <p:spPr>
          <a:xfrm>
            <a:off x="64200" y="1688900"/>
            <a:ext cx="3300124" cy="1156242"/>
          </a:xfrm>
          <a:prstGeom prst="rect">
            <a:avLst/>
          </a:prstGeom>
          <a:noFill/>
          <a:ln>
            <a:noFill/>
          </a:ln>
          <a:effectLst>
            <a:outerShdw blurRad="57150" rotWithShape="0" algn="bl" dir="5400000" dist="19050">
              <a:srgbClr val="000000">
                <a:alpha val="50000"/>
              </a:srgbClr>
            </a:outerShdw>
          </a:effectLst>
        </p:spPr>
      </p:pic>
      <p:sp>
        <p:nvSpPr>
          <p:cNvPr id="210" name="Google Shape;210;p35"/>
          <p:cNvSpPr/>
          <p:nvPr/>
        </p:nvSpPr>
        <p:spPr>
          <a:xfrm>
            <a:off x="3430750" y="1096625"/>
            <a:ext cx="750000" cy="11118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txBox="1"/>
          <p:nvPr/>
        </p:nvSpPr>
        <p:spPr>
          <a:xfrm>
            <a:off x="3416225" y="1443300"/>
            <a:ext cx="117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Significant?</a:t>
            </a:r>
            <a:endParaRPr sz="900">
              <a:latin typeface="Roboto"/>
              <a:ea typeface="Roboto"/>
              <a:cs typeface="Roboto"/>
              <a:sym typeface="Roboto"/>
            </a:endParaRPr>
          </a:p>
        </p:txBody>
      </p:sp>
      <p:sp>
        <p:nvSpPr>
          <p:cNvPr id="212" name="Google Shape;212;p35"/>
          <p:cNvSpPr txBox="1"/>
          <p:nvPr/>
        </p:nvSpPr>
        <p:spPr>
          <a:xfrm>
            <a:off x="64263" y="2787525"/>
            <a:ext cx="33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Figure 1: example procedure for an argument</a:t>
            </a:r>
            <a:endParaRPr sz="1500">
              <a:latin typeface="Roboto"/>
              <a:ea typeface="Roboto"/>
              <a:cs typeface="Roboto"/>
              <a:sym typeface="Roboto"/>
            </a:endParaRPr>
          </a:p>
        </p:txBody>
      </p:sp>
      <p:sp>
        <p:nvSpPr>
          <p:cNvPr id="213" name="Google Shape;213;p35"/>
          <p:cNvSpPr txBox="1"/>
          <p:nvPr/>
        </p:nvSpPr>
        <p:spPr>
          <a:xfrm>
            <a:off x="-12" y="4846100"/>
            <a:ext cx="33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Figure 2: Significance table (Position vs. Factor)</a:t>
            </a:r>
            <a:endParaRPr sz="1500">
              <a:latin typeface="Roboto"/>
              <a:ea typeface="Roboto"/>
              <a:cs typeface="Roboto"/>
              <a:sym typeface="Roboto"/>
            </a:endParaRPr>
          </a:p>
        </p:txBody>
      </p:sp>
      <p:pic>
        <p:nvPicPr>
          <p:cNvPr id="214" name="Google Shape;214;p35"/>
          <p:cNvPicPr preferRelativeResize="0"/>
          <p:nvPr/>
        </p:nvPicPr>
        <p:blipFill>
          <a:blip r:embed="rId6">
            <a:alphaModFix/>
          </a:blip>
          <a:stretch>
            <a:fillRect/>
          </a:stretch>
        </p:blipFill>
        <p:spPr>
          <a:xfrm>
            <a:off x="64275" y="3141525"/>
            <a:ext cx="4425394" cy="1838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6"/>
          <p:cNvPicPr preferRelativeResize="0"/>
          <p:nvPr/>
        </p:nvPicPr>
        <p:blipFill>
          <a:blip r:embed="rId3">
            <a:alphaModFix/>
          </a:blip>
          <a:stretch>
            <a:fillRect/>
          </a:stretch>
        </p:blipFill>
        <p:spPr>
          <a:xfrm>
            <a:off x="4977525" y="4331725"/>
            <a:ext cx="625850" cy="285750"/>
          </a:xfrm>
          <a:prstGeom prst="rect">
            <a:avLst/>
          </a:prstGeom>
          <a:noFill/>
          <a:ln>
            <a:noFill/>
          </a:ln>
        </p:spPr>
      </p:pic>
      <p:sp>
        <p:nvSpPr>
          <p:cNvPr id="220" name="Google Shape;220;p36"/>
          <p:cNvSpPr txBox="1"/>
          <p:nvPr>
            <p:ph type="title"/>
          </p:nvPr>
        </p:nvSpPr>
        <p:spPr>
          <a:xfrm>
            <a:off x="-104475" y="141500"/>
            <a:ext cx="4912200" cy="47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4</a:t>
            </a:r>
            <a:r>
              <a:rPr lang="en" sz="3000"/>
              <a:t>. Generalization </a:t>
            </a:r>
            <a:endParaRPr sz="3000"/>
          </a:p>
        </p:txBody>
      </p:sp>
      <p:sp>
        <p:nvSpPr>
          <p:cNvPr id="221" name="Google Shape;221;p36"/>
          <p:cNvSpPr txBox="1"/>
          <p:nvPr>
            <p:ph idx="2" type="body"/>
          </p:nvPr>
        </p:nvSpPr>
        <p:spPr>
          <a:xfrm>
            <a:off x="4642650" y="794725"/>
            <a:ext cx="4417800" cy="320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CFCFC"/>
                </a:solidFill>
              </a:rPr>
              <a:t>In order to generalize the results, we let methods vote:</a:t>
            </a:r>
            <a:endParaRPr sz="1200">
              <a:solidFill>
                <a:srgbClr val="FCFCFC"/>
              </a:solidFill>
            </a:endParaRPr>
          </a:p>
          <a:p>
            <a:pPr indent="-342900" lvl="0" marL="457200" rtl="0" algn="l">
              <a:spcBef>
                <a:spcPts val="0"/>
              </a:spcBef>
              <a:spcAft>
                <a:spcPts val="0"/>
              </a:spcAft>
              <a:buClr>
                <a:srgbClr val="FCFCFC"/>
              </a:buClr>
              <a:buSzPts val="1800"/>
              <a:buChar char="●"/>
            </a:pPr>
            <a:r>
              <a:rPr lang="en" sz="1200">
                <a:solidFill>
                  <a:srgbClr val="FCFCFC"/>
                </a:solidFill>
              </a:rPr>
              <a:t>A factor is important (for list) if at least 2 of the 3 methods suggest listed players are better for that.</a:t>
            </a:r>
            <a:endParaRPr sz="1200">
              <a:solidFill>
                <a:srgbClr val="FCFCFC"/>
              </a:solidFill>
            </a:endParaRPr>
          </a:p>
          <a:p>
            <a:pPr indent="-304800" lvl="0" marL="457200" rtl="0" algn="l">
              <a:spcBef>
                <a:spcPts val="0"/>
              </a:spcBef>
              <a:spcAft>
                <a:spcPts val="0"/>
              </a:spcAft>
              <a:buClr>
                <a:srgbClr val="FCFCFC"/>
              </a:buClr>
              <a:buSzPts val="1200"/>
              <a:buChar char="●"/>
            </a:pPr>
            <a:r>
              <a:rPr lang="en" sz="1200">
                <a:solidFill>
                  <a:srgbClr val="FCFCFC"/>
                </a:solidFill>
              </a:rPr>
              <a:t>...or underestimated if most of methods suggest snubbed players are better for such factor.</a:t>
            </a:r>
            <a:endParaRPr sz="1200">
              <a:solidFill>
                <a:srgbClr val="FCFCFC"/>
              </a:solidFill>
            </a:endParaRPr>
          </a:p>
          <a:p>
            <a:pPr indent="0" lvl="0" marL="457200" rtl="0" algn="l">
              <a:spcBef>
                <a:spcPts val="0"/>
              </a:spcBef>
              <a:spcAft>
                <a:spcPts val="0"/>
              </a:spcAft>
              <a:buNone/>
            </a:pPr>
            <a:r>
              <a:t/>
            </a:r>
            <a:endParaRPr sz="1200">
              <a:solidFill>
                <a:srgbClr val="FCFCFC"/>
              </a:solidFill>
            </a:endParaRPr>
          </a:p>
          <a:p>
            <a:pPr indent="0" lvl="0" marL="0" rtl="0" algn="l">
              <a:spcBef>
                <a:spcPts val="0"/>
              </a:spcBef>
              <a:spcAft>
                <a:spcPts val="0"/>
              </a:spcAft>
              <a:buNone/>
            </a:pPr>
            <a:r>
              <a:rPr lang="en" sz="1200">
                <a:solidFill>
                  <a:srgbClr val="FCFCFC"/>
                </a:solidFill>
              </a:rPr>
              <a:t>Then what is the general result? </a:t>
            </a:r>
            <a:endParaRPr sz="1200">
              <a:solidFill>
                <a:srgbClr val="FCFCFC"/>
              </a:solidFill>
            </a:endParaRPr>
          </a:p>
          <a:p>
            <a:pPr indent="0" lvl="0" marL="0" rtl="0" algn="l">
              <a:spcBef>
                <a:spcPts val="0"/>
              </a:spcBef>
              <a:spcAft>
                <a:spcPts val="0"/>
              </a:spcAft>
              <a:buNone/>
            </a:pPr>
            <a:r>
              <a:t/>
            </a:r>
            <a:endParaRPr sz="1200">
              <a:solidFill>
                <a:srgbClr val="FCFCFC"/>
              </a:solidFill>
            </a:endParaRPr>
          </a:p>
          <a:p>
            <a:pPr indent="-342900" lvl="0" marL="457200" rtl="0" algn="l">
              <a:spcBef>
                <a:spcPts val="0"/>
              </a:spcBef>
              <a:spcAft>
                <a:spcPts val="0"/>
              </a:spcAft>
              <a:buSzPts val="1800"/>
              <a:buChar char="●"/>
            </a:pPr>
            <a:r>
              <a:rPr lang="en" sz="1200">
                <a:solidFill>
                  <a:srgbClr val="FCFCFC"/>
                </a:solidFill>
              </a:rPr>
              <a:t>While listed players generally have more assists than snubbed players on same position, the advantages of snubbed players mainly focus on field goal rate and (making less) personal fouls.</a:t>
            </a:r>
            <a:endParaRPr sz="1200">
              <a:solidFill>
                <a:srgbClr val="FCFCFC"/>
              </a:solidFill>
            </a:endParaRPr>
          </a:p>
          <a:p>
            <a:pPr indent="-304800" lvl="0" marL="457200" rtl="0" algn="l">
              <a:spcBef>
                <a:spcPts val="0"/>
              </a:spcBef>
              <a:spcAft>
                <a:spcPts val="0"/>
              </a:spcAft>
              <a:buClr>
                <a:srgbClr val="FCFCFC"/>
              </a:buClr>
              <a:buSzPts val="1200"/>
              <a:buChar char="●"/>
            </a:pPr>
            <a:r>
              <a:rPr lang="en" sz="1200">
                <a:solidFill>
                  <a:srgbClr val="FCFCFC"/>
                </a:solidFill>
              </a:rPr>
              <a:t>The 3 methods agree on most of the arguments, and T-test has the most similar results to the generalization.</a:t>
            </a:r>
            <a:endParaRPr sz="1200">
              <a:solidFill>
                <a:srgbClr val="FCFCFC"/>
              </a:solidFill>
            </a:endParaRPr>
          </a:p>
          <a:p>
            <a:pPr indent="0" lvl="0" marL="457200" rtl="0" algn="l">
              <a:spcBef>
                <a:spcPts val="0"/>
              </a:spcBef>
              <a:spcAft>
                <a:spcPts val="1600"/>
              </a:spcAft>
              <a:buNone/>
            </a:pPr>
            <a:r>
              <a:t/>
            </a:r>
            <a:endParaRPr/>
          </a:p>
        </p:txBody>
      </p:sp>
      <p:sp>
        <p:nvSpPr>
          <p:cNvPr id="222" name="Google Shape;222;p36"/>
          <p:cNvSpPr txBox="1"/>
          <p:nvPr/>
        </p:nvSpPr>
        <p:spPr>
          <a:xfrm>
            <a:off x="4748125" y="3931350"/>
            <a:ext cx="4090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a:solidFill>
                  <a:srgbClr val="FCFCFC"/>
                </a:solidFill>
                <a:latin typeface="Roboto"/>
                <a:ea typeface="Roboto"/>
                <a:cs typeface="Roboto"/>
                <a:sym typeface="Roboto"/>
              </a:rPr>
              <a:t>Next, it is time to interpret these results and make our conclusion about the preference of the 75th anniversary list and its suggestions...</a:t>
            </a:r>
            <a:endParaRPr b="1">
              <a:solidFill>
                <a:srgbClr val="FCFCFC"/>
              </a:solidFill>
              <a:latin typeface="Roboto"/>
              <a:ea typeface="Roboto"/>
              <a:cs typeface="Roboto"/>
              <a:sym typeface="Roboto"/>
            </a:endParaRPr>
          </a:p>
        </p:txBody>
      </p:sp>
      <p:sp>
        <p:nvSpPr>
          <p:cNvPr id="223" name="Google Shape;223;p36"/>
          <p:cNvSpPr txBox="1"/>
          <p:nvPr/>
        </p:nvSpPr>
        <p:spPr>
          <a:xfrm>
            <a:off x="64263" y="2787525"/>
            <a:ext cx="33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Figure 1: Method to integrate the results</a:t>
            </a:r>
            <a:endParaRPr sz="1500">
              <a:latin typeface="Roboto"/>
              <a:ea typeface="Roboto"/>
              <a:cs typeface="Roboto"/>
              <a:sym typeface="Roboto"/>
            </a:endParaRPr>
          </a:p>
        </p:txBody>
      </p:sp>
      <p:sp>
        <p:nvSpPr>
          <p:cNvPr id="224" name="Google Shape;224;p36"/>
          <p:cNvSpPr txBox="1"/>
          <p:nvPr/>
        </p:nvSpPr>
        <p:spPr>
          <a:xfrm>
            <a:off x="0" y="4648000"/>
            <a:ext cx="424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Figure 2: Generalized Suggestion table (P</a:t>
            </a:r>
            <a:r>
              <a:rPr lang="en" sz="1100">
                <a:latin typeface="Roboto"/>
                <a:ea typeface="Roboto"/>
                <a:cs typeface="Roboto"/>
                <a:sym typeface="Roboto"/>
              </a:rPr>
              <a:t>osition vs. Factor)</a:t>
            </a:r>
            <a:endParaRPr sz="1500">
              <a:latin typeface="Roboto"/>
              <a:ea typeface="Roboto"/>
              <a:cs typeface="Roboto"/>
              <a:sym typeface="Roboto"/>
            </a:endParaRPr>
          </a:p>
        </p:txBody>
      </p:sp>
      <p:pic>
        <p:nvPicPr>
          <p:cNvPr id="225" name="Google Shape;225;p36"/>
          <p:cNvPicPr preferRelativeResize="0"/>
          <p:nvPr/>
        </p:nvPicPr>
        <p:blipFill>
          <a:blip r:embed="rId4">
            <a:alphaModFix/>
          </a:blip>
          <a:stretch>
            <a:fillRect/>
          </a:stretch>
        </p:blipFill>
        <p:spPr>
          <a:xfrm>
            <a:off x="781263" y="823025"/>
            <a:ext cx="1866026" cy="1866026"/>
          </a:xfrm>
          <a:prstGeom prst="rect">
            <a:avLst/>
          </a:prstGeom>
          <a:noFill/>
          <a:ln>
            <a:noFill/>
          </a:ln>
        </p:spPr>
      </p:pic>
      <p:pic>
        <p:nvPicPr>
          <p:cNvPr id="226" name="Google Shape;226;p36"/>
          <p:cNvPicPr preferRelativeResize="0"/>
          <p:nvPr/>
        </p:nvPicPr>
        <p:blipFill rotWithShape="1">
          <a:blip r:embed="rId5">
            <a:alphaModFix/>
          </a:blip>
          <a:srcRect b="0" l="23711" r="12013" t="0"/>
          <a:stretch/>
        </p:blipFill>
        <p:spPr>
          <a:xfrm>
            <a:off x="3250" y="1485750"/>
            <a:ext cx="755225" cy="1175000"/>
          </a:xfrm>
          <a:prstGeom prst="rect">
            <a:avLst/>
          </a:prstGeom>
          <a:noFill/>
          <a:ln>
            <a:noFill/>
          </a:ln>
        </p:spPr>
      </p:pic>
      <p:pic>
        <p:nvPicPr>
          <p:cNvPr id="227" name="Google Shape;227;p36"/>
          <p:cNvPicPr preferRelativeResize="0"/>
          <p:nvPr/>
        </p:nvPicPr>
        <p:blipFill>
          <a:blip r:embed="rId6">
            <a:alphaModFix/>
          </a:blip>
          <a:stretch>
            <a:fillRect/>
          </a:stretch>
        </p:blipFill>
        <p:spPr>
          <a:xfrm>
            <a:off x="2670100" y="1485750"/>
            <a:ext cx="792429" cy="1203300"/>
          </a:xfrm>
          <a:prstGeom prst="rect">
            <a:avLst/>
          </a:prstGeom>
          <a:noFill/>
          <a:ln>
            <a:noFill/>
          </a:ln>
        </p:spPr>
      </p:pic>
      <p:pic>
        <p:nvPicPr>
          <p:cNvPr id="228" name="Google Shape;228;p36"/>
          <p:cNvPicPr preferRelativeResize="0"/>
          <p:nvPr/>
        </p:nvPicPr>
        <p:blipFill rotWithShape="1">
          <a:blip r:embed="rId7">
            <a:alphaModFix/>
          </a:blip>
          <a:srcRect b="6613" l="16583" r="16275" t="7608"/>
          <a:stretch/>
        </p:blipFill>
        <p:spPr>
          <a:xfrm>
            <a:off x="3462525" y="1457450"/>
            <a:ext cx="964001" cy="1231600"/>
          </a:xfrm>
          <a:prstGeom prst="rect">
            <a:avLst/>
          </a:prstGeom>
          <a:noFill/>
          <a:ln>
            <a:noFill/>
          </a:ln>
        </p:spPr>
      </p:pic>
      <p:sp>
        <p:nvSpPr>
          <p:cNvPr id="229" name="Google Shape;229;p36"/>
          <p:cNvSpPr txBox="1"/>
          <p:nvPr/>
        </p:nvSpPr>
        <p:spPr>
          <a:xfrm>
            <a:off x="3250" y="1202750"/>
            <a:ext cx="49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MLR</a:t>
            </a:r>
            <a:endParaRPr sz="1100">
              <a:latin typeface="Roboto"/>
              <a:ea typeface="Roboto"/>
              <a:cs typeface="Roboto"/>
              <a:sym typeface="Roboto"/>
            </a:endParaRPr>
          </a:p>
        </p:txBody>
      </p:sp>
      <p:sp>
        <p:nvSpPr>
          <p:cNvPr id="230" name="Google Shape;230;p36"/>
          <p:cNvSpPr txBox="1"/>
          <p:nvPr/>
        </p:nvSpPr>
        <p:spPr>
          <a:xfrm>
            <a:off x="2769125" y="1218050"/>
            <a:ext cx="92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Permutation</a:t>
            </a:r>
            <a:endParaRPr sz="900">
              <a:latin typeface="Roboto"/>
              <a:ea typeface="Roboto"/>
              <a:cs typeface="Roboto"/>
              <a:sym typeface="Roboto"/>
            </a:endParaRPr>
          </a:p>
        </p:txBody>
      </p:sp>
      <p:sp>
        <p:nvSpPr>
          <p:cNvPr id="231" name="Google Shape;231;p36"/>
          <p:cNvSpPr txBox="1"/>
          <p:nvPr/>
        </p:nvSpPr>
        <p:spPr>
          <a:xfrm>
            <a:off x="3590588" y="1267575"/>
            <a:ext cx="92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T-Test</a:t>
            </a:r>
            <a:endParaRPr sz="900">
              <a:latin typeface="Roboto"/>
              <a:ea typeface="Roboto"/>
              <a:cs typeface="Roboto"/>
              <a:sym typeface="Roboto"/>
            </a:endParaRPr>
          </a:p>
        </p:txBody>
      </p:sp>
      <p:pic>
        <p:nvPicPr>
          <p:cNvPr id="232" name="Google Shape;232;p36"/>
          <p:cNvPicPr preferRelativeResize="0"/>
          <p:nvPr/>
        </p:nvPicPr>
        <p:blipFill>
          <a:blip r:embed="rId8">
            <a:alphaModFix/>
          </a:blip>
          <a:stretch>
            <a:fillRect/>
          </a:stretch>
        </p:blipFill>
        <p:spPr>
          <a:xfrm>
            <a:off x="0" y="3306300"/>
            <a:ext cx="4572000" cy="1311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1109850" y="2152350"/>
            <a:ext cx="69243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p:txBody>
      </p:sp>
      <p:sp>
        <p:nvSpPr>
          <p:cNvPr id="243" name="Google Shape;243;p38"/>
          <p:cNvSpPr/>
          <p:nvPr/>
        </p:nvSpPr>
        <p:spPr>
          <a:xfrm>
            <a:off x="5632500" y="3849725"/>
            <a:ext cx="3511500" cy="1033500"/>
          </a:xfrm>
          <a:prstGeom prst="rect">
            <a:avLst/>
          </a:prstGeom>
          <a:solidFill>
            <a:schemeClr val="lt1"/>
          </a:solidFill>
          <a:ln cap="flat" cmpd="sng" w="9525">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txBox="1"/>
          <p:nvPr>
            <p:ph idx="1" type="body"/>
          </p:nvPr>
        </p:nvSpPr>
        <p:spPr>
          <a:xfrm>
            <a:off x="311700" y="1190425"/>
            <a:ext cx="8520600" cy="33390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1600">
                <a:solidFill>
                  <a:srgbClr val="000000"/>
                </a:solidFill>
                <a:latin typeface="Arial"/>
                <a:ea typeface="Arial"/>
                <a:cs typeface="Arial"/>
                <a:sym typeface="Arial"/>
              </a:rPr>
              <a:t>The list focuses on players with better power of shooting than assists because of the fact that these players could bring greater direct impression on the audience by their scoring performance, while the list might consider more on the overall contribution to the team.</a:t>
            </a:r>
            <a:endParaRPr sz="1600">
              <a:solidFill>
                <a:srgbClr val="000000"/>
              </a:solidFill>
              <a:latin typeface="Arial"/>
              <a:ea typeface="Arial"/>
              <a:cs typeface="Arial"/>
              <a:sym typeface="Arial"/>
            </a:endParaRPr>
          </a:p>
          <a:p>
            <a:pPr indent="-393700" lvl="0" marL="457200" rtl="0" algn="l">
              <a:spcBef>
                <a:spcPts val="0"/>
              </a:spcBef>
              <a:spcAft>
                <a:spcPts val="0"/>
              </a:spcAft>
              <a:buSzPts val="2600"/>
              <a:buChar char="●"/>
            </a:pPr>
            <a:r>
              <a:rPr lang="en" sz="1600">
                <a:solidFill>
                  <a:srgbClr val="000000"/>
                </a:solidFill>
                <a:latin typeface="Arial"/>
                <a:ea typeface="Arial"/>
                <a:cs typeface="Arial"/>
                <a:sym typeface="Arial"/>
              </a:rPr>
              <a:t>Analyzing different positions distinctively, the suggestion made sense for C and SF, the 2 positions involving most of the scoring; however, it is vague for PG and not apt for PF and SG positions. </a:t>
            </a:r>
            <a:endParaRPr sz="1600">
              <a:solidFill>
                <a:srgbClr val="000000"/>
              </a:solidFill>
              <a:latin typeface="Arial"/>
              <a:ea typeface="Arial"/>
              <a:cs typeface="Arial"/>
              <a:sym typeface="Arial"/>
            </a:endParaRPr>
          </a:p>
          <a:p>
            <a:pPr indent="-393700" lvl="0" marL="457200" rtl="0" algn="l">
              <a:spcBef>
                <a:spcPts val="0"/>
              </a:spcBef>
              <a:spcAft>
                <a:spcPts val="0"/>
              </a:spcAft>
              <a:buSzPts val="2600"/>
              <a:buChar char="●"/>
            </a:pPr>
            <a:r>
              <a:rPr lang="en" sz="1600">
                <a:solidFill>
                  <a:srgbClr val="000000"/>
                </a:solidFill>
                <a:latin typeface="Arial"/>
                <a:ea typeface="Arial"/>
                <a:cs typeface="Arial"/>
                <a:sym typeface="Arial"/>
              </a:rPr>
              <a:t>While the average usefulness is fair, the snubbed players seems to mainly focus on the ability to score baskets and underestimate the importance of other important attributes, which proves a possible reason that these </a:t>
            </a:r>
            <a:r>
              <a:rPr lang="en" sz="1600">
                <a:solidFill>
                  <a:srgbClr val="000000"/>
                </a:solidFill>
                <a:latin typeface="Arial"/>
                <a:ea typeface="Arial"/>
                <a:cs typeface="Arial"/>
                <a:sym typeface="Arial"/>
              </a:rPr>
              <a:t>players</a:t>
            </a:r>
            <a:r>
              <a:rPr lang="en" sz="1600">
                <a:solidFill>
                  <a:srgbClr val="000000"/>
                </a:solidFill>
                <a:latin typeface="Arial"/>
                <a:ea typeface="Arial"/>
                <a:cs typeface="Arial"/>
                <a:sym typeface="Arial"/>
              </a:rPr>
              <a:t> were actually snubbed from the list.</a:t>
            </a:r>
            <a:endParaRPr sz="16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39" name="Google Shape;139;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40" name="Google Shape;140;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46" name="Google Shape;146;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47" name="Google Shape;147;p2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48" name="Google Shape;148;p27"/>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149" name="Google Shape;149;p27"/>
          <p:cNvPicPr preferRelativeResize="0"/>
          <p:nvPr/>
        </p:nvPicPr>
        <p:blipFill>
          <a:blip r:embed="rId5">
            <a:alphaModFix/>
          </a:blip>
          <a:stretch>
            <a:fillRect/>
          </a:stretch>
        </p:blipFill>
        <p:spPr>
          <a:xfrm>
            <a:off x="0" y="0"/>
            <a:ext cx="9144000" cy="5143500"/>
          </a:xfrm>
          <a:prstGeom prst="rect">
            <a:avLst/>
          </a:prstGeom>
          <a:noFill/>
          <a:ln>
            <a:noFill/>
          </a:ln>
        </p:spPr>
      </p:pic>
      <p:pic>
        <p:nvPicPr>
          <p:cNvPr id="150" name="Google Shape;150;p27"/>
          <p:cNvPicPr preferRelativeResize="0"/>
          <p:nvPr/>
        </p:nvPicPr>
        <p:blipFill>
          <a:blip r:embed="rId6">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1109850" y="2152350"/>
            <a:ext cx="6924300" cy="838800"/>
          </a:xfrm>
          <a:prstGeom prst="rect">
            <a:avLst/>
          </a:prstGeom>
        </p:spPr>
        <p:txBody>
          <a:bodyPr anchorCtr="0" anchor="ctr" bIns="91425" lIns="91425" spcFirstLastPara="1" rIns="91425" wrap="square" tIns="91425">
            <a:noAutofit/>
          </a:bodyPr>
          <a:lstStyle/>
          <a:p>
            <a:pPr indent="457200" lvl="0" marL="1828800" rtl="0" algn="l">
              <a:spcBef>
                <a:spcPts val="0"/>
              </a:spcBef>
              <a:spcAft>
                <a:spcPts val="0"/>
              </a:spcAft>
              <a:buNone/>
            </a:pPr>
            <a:r>
              <a:rPr lang="en"/>
              <a:t>Dataset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NBA’s 75th Anniversary List</a:t>
            </a:r>
            <a:endParaRPr/>
          </a:p>
        </p:txBody>
      </p:sp>
      <p:sp>
        <p:nvSpPr>
          <p:cNvPr id="161" name="Google Shape;161;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9 variables for each player, </a:t>
            </a:r>
            <a:r>
              <a:rPr lang="en"/>
              <a:t>including</a:t>
            </a:r>
            <a:r>
              <a:rPr lang="en"/>
              <a:t> the categorical variable “Position”</a:t>
            </a:r>
            <a:endParaRPr/>
          </a:p>
          <a:p>
            <a:pPr indent="-342900" lvl="0" marL="457200" rtl="0" algn="l">
              <a:spcBef>
                <a:spcPts val="0"/>
              </a:spcBef>
              <a:spcAft>
                <a:spcPts val="0"/>
              </a:spcAft>
              <a:buSzPts val="1800"/>
              <a:buChar char="●"/>
            </a:pPr>
            <a:r>
              <a:rPr lang="en"/>
              <a:t>Our target is the variable Status (0 = Snubbed, 1 = Listed)</a:t>
            </a:r>
            <a:endParaRPr/>
          </a:p>
          <a:p>
            <a:pPr indent="-342900" lvl="0" marL="457200" rtl="0" algn="l">
              <a:spcBef>
                <a:spcPts val="0"/>
              </a:spcBef>
              <a:spcAft>
                <a:spcPts val="0"/>
              </a:spcAft>
              <a:buSzPts val="1800"/>
              <a:buChar char="●"/>
            </a:pPr>
            <a:r>
              <a:rPr lang="en"/>
              <a:t>Outlier Patrick Ewing duplicate removed</a:t>
            </a:r>
            <a:endParaRPr/>
          </a:p>
          <a:p>
            <a:pPr indent="-342900" lvl="0" marL="457200" rtl="0" algn="l">
              <a:spcBef>
                <a:spcPts val="0"/>
              </a:spcBef>
              <a:spcAft>
                <a:spcPts val="0"/>
              </a:spcAft>
              <a:buSzPts val="1800"/>
              <a:buChar char="●"/>
            </a:pPr>
            <a:r>
              <a:rPr lang="en"/>
              <a:t>4 variables removed as they were strongly correlated with PCTFG/PCTFT </a:t>
            </a:r>
            <a:r>
              <a:rPr lang="en"/>
              <a:t>describing</a:t>
            </a:r>
            <a:r>
              <a:rPr lang="en"/>
              <a:t> accuracy rate of shots</a:t>
            </a:r>
            <a:endParaRPr/>
          </a:p>
        </p:txBody>
      </p:sp>
      <p:sp>
        <p:nvSpPr>
          <p:cNvPr id="162" name="Google Shape;162;p29"/>
          <p:cNvSpPr/>
          <p:nvPr/>
        </p:nvSpPr>
        <p:spPr>
          <a:xfrm>
            <a:off x="5632500" y="3849725"/>
            <a:ext cx="3511500" cy="1033500"/>
          </a:xfrm>
          <a:prstGeom prst="rect">
            <a:avLst/>
          </a:prstGeom>
          <a:solidFill>
            <a:schemeClr val="lt1"/>
          </a:solidFill>
          <a:ln cap="flat" cmpd="sng" w="9525">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9"/>
          <p:cNvPicPr preferRelativeResize="0"/>
          <p:nvPr/>
        </p:nvPicPr>
        <p:blipFill>
          <a:blip r:embed="rId3">
            <a:alphaModFix/>
          </a:blip>
          <a:stretch>
            <a:fillRect/>
          </a:stretch>
        </p:blipFill>
        <p:spPr>
          <a:xfrm>
            <a:off x="483725" y="2920450"/>
            <a:ext cx="8176548" cy="132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1109850" y="2152350"/>
            <a:ext cx="6924300" cy="8388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None/>
            </a:pPr>
            <a:r>
              <a:rPr lang="en"/>
              <a:t>Statistical Methods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Linear Regression</a:t>
            </a:r>
            <a:endParaRPr/>
          </a:p>
          <a:p>
            <a:pPr indent="0" lvl="0" marL="0" rtl="0" algn="l">
              <a:spcBef>
                <a:spcPts val="0"/>
              </a:spcBef>
              <a:spcAft>
                <a:spcPts val="0"/>
              </a:spcAft>
              <a:buNone/>
            </a:pPr>
            <a:r>
              <a:t/>
            </a:r>
            <a:endParaRPr/>
          </a:p>
        </p:txBody>
      </p:sp>
      <p:sp>
        <p:nvSpPr>
          <p:cNvPr id="174" name="Google Shape;174;p31"/>
          <p:cNvSpPr txBox="1"/>
          <p:nvPr>
            <p:ph idx="1" type="body"/>
          </p:nvPr>
        </p:nvSpPr>
        <p:spPr>
          <a:xfrm>
            <a:off x="350225" y="985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Estimate the relationship between the </a:t>
            </a:r>
            <a:r>
              <a:rPr lang="en"/>
              <a:t>variable</a:t>
            </a:r>
            <a:r>
              <a:rPr lang="en"/>
              <a:t> status and the variable position</a:t>
            </a:r>
            <a:endParaRPr/>
          </a:p>
          <a:p>
            <a:pPr indent="-342900" lvl="0" marL="457200" rtl="0" algn="l">
              <a:spcBef>
                <a:spcPts val="0"/>
              </a:spcBef>
              <a:spcAft>
                <a:spcPts val="0"/>
              </a:spcAft>
              <a:buSzPts val="1800"/>
              <a:buChar char="●"/>
            </a:pPr>
            <a:r>
              <a:rPr lang="en"/>
              <a:t>We do the linear regression model for each position accordingly (SG, C, PF, PG, and SF)</a:t>
            </a:r>
            <a:endParaRPr/>
          </a:p>
          <a:p>
            <a:pPr indent="-342900" lvl="0" marL="457200" rtl="0" algn="l">
              <a:spcBef>
                <a:spcPts val="0"/>
              </a:spcBef>
              <a:spcAft>
                <a:spcPts val="0"/>
              </a:spcAft>
              <a:buSzPts val="1800"/>
              <a:buChar char="●"/>
            </a:pPr>
            <a:r>
              <a:rPr lang="en"/>
              <a:t>For our null hypothesis, we assume there is no </a:t>
            </a:r>
            <a:r>
              <a:rPr lang="en"/>
              <a:t>difference between the positions that we are selecting and the status that whether the player from that position is listed or not.</a:t>
            </a:r>
            <a:endParaRPr/>
          </a:p>
          <a:p>
            <a:pPr indent="-342900" lvl="0" marL="457200" rtl="0" algn="l">
              <a:spcBef>
                <a:spcPts val="0"/>
              </a:spcBef>
              <a:spcAft>
                <a:spcPts val="0"/>
              </a:spcAft>
              <a:buSzPts val="1800"/>
              <a:buChar char="●"/>
            </a:pPr>
            <a:r>
              <a:rPr lang="en"/>
              <a:t>Based on the test statistic, we fail to reject the null hypothesis. Thus, there is no relationship between the </a:t>
            </a:r>
            <a:r>
              <a:rPr lang="en"/>
              <a:t>position</a:t>
            </a:r>
            <a:r>
              <a:rPr lang="en"/>
              <a:t> that the player is playing and whether they are </a:t>
            </a:r>
            <a:r>
              <a:rPr lang="en"/>
              <a:t>listed or not.</a:t>
            </a:r>
            <a:endParaRPr/>
          </a:p>
        </p:txBody>
      </p:sp>
      <p:sp>
        <p:nvSpPr>
          <p:cNvPr id="175" name="Google Shape;175;p31"/>
          <p:cNvSpPr/>
          <p:nvPr/>
        </p:nvSpPr>
        <p:spPr>
          <a:xfrm>
            <a:off x="5528775" y="3891325"/>
            <a:ext cx="3615300" cy="1001700"/>
          </a:xfrm>
          <a:prstGeom prst="rect">
            <a:avLst/>
          </a:prstGeom>
          <a:solidFill>
            <a:srgbClr val="FCFCFC"/>
          </a:solidFill>
          <a:ln cap="flat" cmpd="sng" w="9525">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Statistics for SG (Shooting Guard)</a:t>
            </a:r>
            <a:endParaRPr/>
          </a:p>
        </p:txBody>
      </p:sp>
      <p:pic>
        <p:nvPicPr>
          <p:cNvPr id="181" name="Google Shape;181;p32"/>
          <p:cNvPicPr preferRelativeResize="0"/>
          <p:nvPr/>
        </p:nvPicPr>
        <p:blipFill>
          <a:blip r:embed="rId3">
            <a:alphaModFix/>
          </a:blip>
          <a:stretch>
            <a:fillRect/>
          </a:stretch>
        </p:blipFill>
        <p:spPr>
          <a:xfrm>
            <a:off x="639075" y="1092775"/>
            <a:ext cx="6165543" cy="3820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Linear Regression</a:t>
            </a:r>
            <a:endParaRPr/>
          </a:p>
        </p:txBody>
      </p:sp>
      <p:sp>
        <p:nvSpPr>
          <p:cNvPr id="187" name="Google Shape;187;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Plus, we also applied the idea of backward selection on the conditional distributions for each position, and the significant relationships are displayed on this figure.</a:t>
            </a:r>
            <a:endParaRPr/>
          </a:p>
          <a:p>
            <a:pPr indent="-342900" lvl="0" marL="457200" rtl="0" algn="l">
              <a:spcBef>
                <a:spcPts val="0"/>
              </a:spcBef>
              <a:spcAft>
                <a:spcPts val="0"/>
              </a:spcAft>
              <a:buSzPts val="1800"/>
              <a:buChar char="●"/>
            </a:pPr>
            <a:r>
              <a:rPr lang="en"/>
              <a:t>Basically, snubbed players have better personal stats like field goal rate and personal fouls, while listed players have better teamwork </a:t>
            </a:r>
            <a:r>
              <a:rPr lang="en"/>
              <a:t>stats like rebound and assists.</a:t>
            </a:r>
            <a:endParaRPr/>
          </a:p>
          <a:p>
            <a:pPr indent="0" lvl="0" marL="457200" rtl="0" algn="l">
              <a:spcBef>
                <a:spcPts val="1600"/>
              </a:spcBef>
              <a:spcAft>
                <a:spcPts val="1600"/>
              </a:spcAft>
              <a:buNone/>
            </a:pPr>
            <a:r>
              <a:t/>
            </a:r>
            <a:endParaRPr/>
          </a:p>
        </p:txBody>
      </p:sp>
      <p:sp>
        <p:nvSpPr>
          <p:cNvPr id="188" name="Google Shape;188;p33"/>
          <p:cNvSpPr/>
          <p:nvPr/>
        </p:nvSpPr>
        <p:spPr>
          <a:xfrm>
            <a:off x="5632500" y="3849725"/>
            <a:ext cx="3511500" cy="1033500"/>
          </a:xfrm>
          <a:prstGeom prst="rect">
            <a:avLst/>
          </a:prstGeom>
          <a:solidFill>
            <a:schemeClr val="lt1"/>
          </a:solidFill>
          <a:ln cap="flat" cmpd="sng" w="9525">
            <a:solidFill>
              <a:srgbClr val="FCFC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33"/>
          <p:cNvPicPr preferRelativeResize="0"/>
          <p:nvPr/>
        </p:nvPicPr>
        <p:blipFill>
          <a:blip r:embed="rId3">
            <a:alphaModFix/>
          </a:blip>
          <a:stretch>
            <a:fillRect/>
          </a:stretch>
        </p:blipFill>
        <p:spPr>
          <a:xfrm>
            <a:off x="2882200" y="2934100"/>
            <a:ext cx="5578299" cy="1949125"/>
          </a:xfrm>
          <a:prstGeom prst="rect">
            <a:avLst/>
          </a:prstGeom>
          <a:noFill/>
          <a:ln>
            <a:noFill/>
          </a:ln>
        </p:spPr>
      </p:pic>
      <p:pic>
        <p:nvPicPr>
          <p:cNvPr id="190" name="Google Shape;190;p33"/>
          <p:cNvPicPr preferRelativeResize="0"/>
          <p:nvPr/>
        </p:nvPicPr>
        <p:blipFill>
          <a:blip r:embed="rId4">
            <a:alphaModFix/>
          </a:blip>
          <a:stretch>
            <a:fillRect/>
          </a:stretch>
        </p:blipFill>
        <p:spPr>
          <a:xfrm>
            <a:off x="66475" y="3159637"/>
            <a:ext cx="2815725" cy="16873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